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65" r:id="rId4"/>
    <p:sldId id="270" r:id="rId5"/>
    <p:sldId id="267" r:id="rId6"/>
    <p:sldId id="266" r:id="rId7"/>
    <p:sldId id="268" r:id="rId8"/>
    <p:sldId id="269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F4E79"/>
    <a:srgbClr val="6E9CCE"/>
    <a:srgbClr val="709CCC"/>
    <a:srgbClr val="ACDEF7"/>
    <a:srgbClr val="A5D7F2"/>
    <a:srgbClr val="76A5D1"/>
    <a:srgbClr val="ABDDF6"/>
    <a:srgbClr val="75A4D0"/>
    <a:srgbClr val="83B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9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9ECFA-AF4F-4218-8E10-0C559832E7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95B9E3-38FC-4C7A-9668-DAFF7E1BFF16}">
      <dgm:prSet phldrT="[Текст]" custT="1"/>
      <dgm:spPr>
        <a:solidFill>
          <a:srgbClr val="1F4E79"/>
        </a:solidFill>
        <a:ln>
          <a:noFill/>
        </a:ln>
      </dgm:spPr>
      <dgm:t>
        <a:bodyPr/>
        <a:lstStyle/>
        <a:p>
          <a:r>
            <a:rPr lang="ru-RU" sz="2200" dirty="0" smtClean="0"/>
            <a:t>1. Способствовать повышению культурно-духовного уровня подрастающего поколения и сохранению традиций художественного творчества</a:t>
          </a:r>
          <a:endParaRPr lang="ru-RU" sz="2200" dirty="0"/>
        </a:p>
      </dgm:t>
    </dgm:pt>
    <dgm:pt modelId="{F3E44908-94B3-437E-B0E5-05528E1ADCFF}" type="parTrans" cxnId="{9FF3C392-8C94-49CE-ABE9-88ACBFFD0ECC}">
      <dgm:prSet/>
      <dgm:spPr/>
      <dgm:t>
        <a:bodyPr/>
        <a:lstStyle/>
        <a:p>
          <a:endParaRPr lang="ru-RU" sz="2200"/>
        </a:p>
      </dgm:t>
    </dgm:pt>
    <dgm:pt modelId="{FFD77DC9-6480-4122-9815-7F60E893A79A}" type="sibTrans" cxnId="{9FF3C392-8C94-49CE-ABE9-88ACBFFD0ECC}">
      <dgm:prSet/>
      <dgm:spPr/>
      <dgm:t>
        <a:bodyPr/>
        <a:lstStyle/>
        <a:p>
          <a:endParaRPr lang="ru-RU" sz="2200"/>
        </a:p>
      </dgm:t>
    </dgm:pt>
    <dgm:pt modelId="{B4F89A3F-7146-4AE6-A580-09FB4B6AADCB}">
      <dgm:prSet phldrT="[Текст]" custT="1"/>
      <dgm:spPr>
        <a:solidFill>
          <a:srgbClr val="1F4E79"/>
        </a:solidFill>
        <a:ln>
          <a:noFill/>
        </a:ln>
      </dgm:spPr>
      <dgm:t>
        <a:bodyPr/>
        <a:lstStyle/>
        <a:p>
          <a:r>
            <a:rPr lang="ru-RU" sz="2200" dirty="0" smtClean="0"/>
            <a:t>2. Выявить творческие коллективы, действующие на территории Приволжского Федерального округа</a:t>
          </a:r>
          <a:endParaRPr lang="ru-RU" sz="2200" dirty="0"/>
        </a:p>
      </dgm:t>
    </dgm:pt>
    <dgm:pt modelId="{78A6136A-7FD0-4F6A-B5D0-276173016268}" type="parTrans" cxnId="{E0E03A62-FF13-4391-9241-83868E282F5B}">
      <dgm:prSet/>
      <dgm:spPr/>
      <dgm:t>
        <a:bodyPr/>
        <a:lstStyle/>
        <a:p>
          <a:endParaRPr lang="ru-RU" sz="2200"/>
        </a:p>
      </dgm:t>
    </dgm:pt>
    <dgm:pt modelId="{5D4E02F4-CD05-4A11-A976-F70387FB1ED1}" type="sibTrans" cxnId="{E0E03A62-FF13-4391-9241-83868E282F5B}">
      <dgm:prSet/>
      <dgm:spPr/>
      <dgm:t>
        <a:bodyPr/>
        <a:lstStyle/>
        <a:p>
          <a:endParaRPr lang="ru-RU" sz="2200"/>
        </a:p>
      </dgm:t>
    </dgm:pt>
    <dgm:pt modelId="{439EB849-219E-4EC9-9ED9-65D550BE450E}">
      <dgm:prSet phldrT="[Текст]" custT="1"/>
      <dgm:spPr>
        <a:solidFill>
          <a:srgbClr val="1F4E79"/>
        </a:solidFill>
        <a:ln>
          <a:noFill/>
        </a:ln>
      </dgm:spPr>
      <dgm:t>
        <a:bodyPr/>
        <a:lstStyle/>
        <a:p>
          <a:r>
            <a:rPr lang="ru-RU" sz="2200" dirty="0" smtClean="0"/>
            <a:t>3.  Создать условия для творческого общения и обмена опытом коллективов, повысить профессиональный уровень руководителей и участников Фестиваля</a:t>
          </a:r>
          <a:endParaRPr lang="ru-RU" sz="2200" dirty="0"/>
        </a:p>
      </dgm:t>
    </dgm:pt>
    <dgm:pt modelId="{035FD3D9-BC42-4EC0-B2A8-B410517E5811}" type="parTrans" cxnId="{DE3FE9BA-6708-485B-8D04-FB38DA446541}">
      <dgm:prSet/>
      <dgm:spPr/>
      <dgm:t>
        <a:bodyPr/>
        <a:lstStyle/>
        <a:p>
          <a:endParaRPr lang="ru-RU" sz="2200"/>
        </a:p>
      </dgm:t>
    </dgm:pt>
    <dgm:pt modelId="{B96FEF78-C6C2-46F5-964C-E459C31AFC8D}" type="sibTrans" cxnId="{DE3FE9BA-6708-485B-8D04-FB38DA446541}">
      <dgm:prSet/>
      <dgm:spPr/>
      <dgm:t>
        <a:bodyPr/>
        <a:lstStyle/>
        <a:p>
          <a:endParaRPr lang="ru-RU" sz="2200"/>
        </a:p>
      </dgm:t>
    </dgm:pt>
    <dgm:pt modelId="{23837854-0371-4A04-82AD-102A6B39E36A}" type="pres">
      <dgm:prSet presAssocID="{0099ECFA-AF4F-4218-8E10-0C559832E7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B8BCBF-A661-4F91-8CA5-7BBC7661EAF3}" type="pres">
      <dgm:prSet presAssocID="{6B95B9E3-38FC-4C7A-9668-DAFF7E1BFF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21E39-5FC5-4AAD-98C4-1B01B45029D8}" type="pres">
      <dgm:prSet presAssocID="{FFD77DC9-6480-4122-9815-7F60E893A79A}" presName="spacer" presStyleCnt="0"/>
      <dgm:spPr/>
    </dgm:pt>
    <dgm:pt modelId="{827C916D-D0B6-4FCC-B84B-2E0F0CA316DE}" type="pres">
      <dgm:prSet presAssocID="{B4F89A3F-7146-4AE6-A580-09FB4B6AAD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36948-0DE4-45A5-8E56-F66724272B87}" type="pres">
      <dgm:prSet presAssocID="{5D4E02F4-CD05-4A11-A976-F70387FB1ED1}" presName="spacer" presStyleCnt="0"/>
      <dgm:spPr/>
    </dgm:pt>
    <dgm:pt modelId="{EA2F66BC-D75E-4588-8541-70F36C18D7C5}" type="pres">
      <dgm:prSet presAssocID="{439EB849-219E-4EC9-9ED9-65D550BE45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03A62-FF13-4391-9241-83868E282F5B}" srcId="{0099ECFA-AF4F-4218-8E10-0C559832E789}" destId="{B4F89A3F-7146-4AE6-A580-09FB4B6AADCB}" srcOrd="1" destOrd="0" parTransId="{78A6136A-7FD0-4F6A-B5D0-276173016268}" sibTransId="{5D4E02F4-CD05-4A11-A976-F70387FB1ED1}"/>
    <dgm:cxn modelId="{A98D45CE-03D6-4A45-93DD-15A46A3A82B0}" type="presOf" srcId="{439EB849-219E-4EC9-9ED9-65D550BE450E}" destId="{EA2F66BC-D75E-4588-8541-70F36C18D7C5}" srcOrd="0" destOrd="0" presId="urn:microsoft.com/office/officeart/2005/8/layout/vList2"/>
    <dgm:cxn modelId="{13378BFF-0335-4534-B0A4-6B371CA4DACF}" type="presOf" srcId="{0099ECFA-AF4F-4218-8E10-0C559832E789}" destId="{23837854-0371-4A04-82AD-102A6B39E36A}" srcOrd="0" destOrd="0" presId="urn:microsoft.com/office/officeart/2005/8/layout/vList2"/>
    <dgm:cxn modelId="{DE3FE9BA-6708-485B-8D04-FB38DA446541}" srcId="{0099ECFA-AF4F-4218-8E10-0C559832E789}" destId="{439EB849-219E-4EC9-9ED9-65D550BE450E}" srcOrd="2" destOrd="0" parTransId="{035FD3D9-BC42-4EC0-B2A8-B410517E5811}" sibTransId="{B96FEF78-C6C2-46F5-964C-E459C31AFC8D}"/>
    <dgm:cxn modelId="{9FF3C392-8C94-49CE-ABE9-88ACBFFD0ECC}" srcId="{0099ECFA-AF4F-4218-8E10-0C559832E789}" destId="{6B95B9E3-38FC-4C7A-9668-DAFF7E1BFF16}" srcOrd="0" destOrd="0" parTransId="{F3E44908-94B3-437E-B0E5-05528E1ADCFF}" sibTransId="{FFD77DC9-6480-4122-9815-7F60E893A79A}"/>
    <dgm:cxn modelId="{5F949D55-D001-4ED2-8009-D157203A641B}" type="presOf" srcId="{B4F89A3F-7146-4AE6-A580-09FB4B6AADCB}" destId="{827C916D-D0B6-4FCC-B84B-2E0F0CA316DE}" srcOrd="0" destOrd="0" presId="urn:microsoft.com/office/officeart/2005/8/layout/vList2"/>
    <dgm:cxn modelId="{44985B05-B818-44DE-81FA-2B7A5843DE3A}" type="presOf" srcId="{6B95B9E3-38FC-4C7A-9668-DAFF7E1BFF16}" destId="{7FB8BCBF-A661-4F91-8CA5-7BBC7661EAF3}" srcOrd="0" destOrd="0" presId="urn:microsoft.com/office/officeart/2005/8/layout/vList2"/>
    <dgm:cxn modelId="{152972F3-7EBD-4B6B-B46B-D75192D03AE6}" type="presParOf" srcId="{23837854-0371-4A04-82AD-102A6B39E36A}" destId="{7FB8BCBF-A661-4F91-8CA5-7BBC7661EAF3}" srcOrd="0" destOrd="0" presId="urn:microsoft.com/office/officeart/2005/8/layout/vList2"/>
    <dgm:cxn modelId="{3481C44B-8EA5-414F-BBBF-745D3D836A81}" type="presParOf" srcId="{23837854-0371-4A04-82AD-102A6B39E36A}" destId="{D4321E39-5FC5-4AAD-98C4-1B01B45029D8}" srcOrd="1" destOrd="0" presId="urn:microsoft.com/office/officeart/2005/8/layout/vList2"/>
    <dgm:cxn modelId="{ED982028-09A2-4654-80CD-9756E75D43FB}" type="presParOf" srcId="{23837854-0371-4A04-82AD-102A6B39E36A}" destId="{827C916D-D0B6-4FCC-B84B-2E0F0CA316DE}" srcOrd="2" destOrd="0" presId="urn:microsoft.com/office/officeart/2005/8/layout/vList2"/>
    <dgm:cxn modelId="{0E3B59AE-F044-4B48-92E0-7DB2CE6C2AE9}" type="presParOf" srcId="{23837854-0371-4A04-82AD-102A6B39E36A}" destId="{8BC36948-0DE4-45A5-8E56-F66724272B87}" srcOrd="3" destOrd="0" presId="urn:microsoft.com/office/officeart/2005/8/layout/vList2"/>
    <dgm:cxn modelId="{6627CEF3-0ED7-4FD6-9889-6839C86F34D2}" type="presParOf" srcId="{23837854-0371-4A04-82AD-102A6B39E36A}" destId="{EA2F66BC-D75E-4588-8541-70F36C18D7C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65423-28D1-464B-A2FA-301B0CED69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76AE11-F601-47CB-98D8-67852C1E7961}">
      <dgm:prSet phldrT="[Текст]"/>
      <dgm:spPr>
        <a:solidFill>
          <a:srgbClr val="1F4E79"/>
        </a:solidFill>
        <a:ln>
          <a:noFill/>
        </a:ln>
      </dgm:spPr>
      <dgm:t>
        <a:bodyPr/>
        <a:lstStyle/>
        <a:p>
          <a:r>
            <a:rPr lang="ru-RU" dirty="0" smtClean="0"/>
            <a:t>Хореография</a:t>
          </a:r>
          <a:endParaRPr lang="ru-RU" dirty="0"/>
        </a:p>
      </dgm:t>
    </dgm:pt>
    <dgm:pt modelId="{846AC1BE-67C7-4357-8482-81F3754366F4}" type="parTrans" cxnId="{43FAB06B-365D-4747-B9F0-39C90D1419BA}">
      <dgm:prSet/>
      <dgm:spPr/>
      <dgm:t>
        <a:bodyPr/>
        <a:lstStyle/>
        <a:p>
          <a:endParaRPr lang="ru-RU"/>
        </a:p>
      </dgm:t>
    </dgm:pt>
    <dgm:pt modelId="{9946F30B-9EA2-4F6C-BA58-D9F53723D432}" type="sibTrans" cxnId="{43FAB06B-365D-4747-B9F0-39C90D1419BA}">
      <dgm:prSet/>
      <dgm:spPr/>
      <dgm:t>
        <a:bodyPr/>
        <a:lstStyle/>
        <a:p>
          <a:endParaRPr lang="ru-RU"/>
        </a:p>
      </dgm:t>
    </dgm:pt>
    <dgm:pt modelId="{EBE72E0B-7674-4524-B132-FFBA7B3547C0}">
      <dgm:prSet phldrT="[Текст]"/>
      <dgm:spPr>
        <a:solidFill>
          <a:srgbClr val="1F4E79"/>
        </a:solidFill>
        <a:ln>
          <a:noFill/>
        </a:ln>
      </dgm:spPr>
      <dgm:t>
        <a:bodyPr/>
        <a:lstStyle/>
        <a:p>
          <a:r>
            <a:rPr lang="ru-RU" dirty="0" smtClean="0">
              <a:ea typeface="Calibri" panose="020F0502020204030204" pitchFamily="34" charset="0"/>
              <a:cs typeface="Times New Roman" panose="02020603050405020304" pitchFamily="18" charset="0"/>
            </a:rPr>
            <a:t>Вокальное творчество</a:t>
          </a:r>
          <a:endParaRPr lang="ru-RU" dirty="0"/>
        </a:p>
      </dgm:t>
    </dgm:pt>
    <dgm:pt modelId="{91987409-641C-46F6-A54D-ABCE187CA66F}" type="parTrans" cxnId="{26FB983C-76CA-4B04-A35B-1B6EA8E6A79E}">
      <dgm:prSet/>
      <dgm:spPr/>
      <dgm:t>
        <a:bodyPr/>
        <a:lstStyle/>
        <a:p>
          <a:endParaRPr lang="ru-RU"/>
        </a:p>
      </dgm:t>
    </dgm:pt>
    <dgm:pt modelId="{459380D4-386B-46F5-B816-0E0F9FFDB20C}" type="sibTrans" cxnId="{26FB983C-76CA-4B04-A35B-1B6EA8E6A79E}">
      <dgm:prSet/>
      <dgm:spPr/>
      <dgm:t>
        <a:bodyPr/>
        <a:lstStyle/>
        <a:p>
          <a:endParaRPr lang="ru-RU"/>
        </a:p>
      </dgm:t>
    </dgm:pt>
    <dgm:pt modelId="{5362AF97-094B-4C0F-BBCA-98BB8894D40C}">
      <dgm:prSet phldrT="[Текст]"/>
      <dgm:spPr>
        <a:solidFill>
          <a:srgbClr val="1F4E79"/>
        </a:solidFill>
        <a:ln>
          <a:noFill/>
        </a:ln>
      </dgm:spPr>
      <dgm:t>
        <a:bodyPr/>
        <a:lstStyle/>
        <a:p>
          <a:r>
            <a:rPr lang="ru-RU" dirty="0" smtClean="0">
              <a:ea typeface="Calibri" panose="020F0502020204030204" pitchFamily="34" charset="0"/>
              <a:cs typeface="Times New Roman" panose="02020603050405020304" pitchFamily="18" charset="0"/>
            </a:rPr>
            <a:t>Постановочное шоу</a:t>
          </a:r>
          <a:endParaRPr lang="ru-RU" dirty="0"/>
        </a:p>
      </dgm:t>
    </dgm:pt>
    <dgm:pt modelId="{63207295-12C2-4925-8B83-5BC4E58A00D2}" type="parTrans" cxnId="{B477704B-5375-445F-AE33-43CEE2F4ABDA}">
      <dgm:prSet/>
      <dgm:spPr/>
      <dgm:t>
        <a:bodyPr/>
        <a:lstStyle/>
        <a:p>
          <a:endParaRPr lang="ru-RU"/>
        </a:p>
      </dgm:t>
    </dgm:pt>
    <dgm:pt modelId="{55FE1225-6E47-4D69-B351-8DF9248B7510}" type="sibTrans" cxnId="{B477704B-5375-445F-AE33-43CEE2F4ABDA}">
      <dgm:prSet/>
      <dgm:spPr/>
      <dgm:t>
        <a:bodyPr/>
        <a:lstStyle/>
        <a:p>
          <a:endParaRPr lang="ru-RU"/>
        </a:p>
      </dgm:t>
    </dgm:pt>
    <dgm:pt modelId="{2C5C237A-B636-4607-AE76-4E07A2871BE5}">
      <dgm:prSet phldrT="[Текст]"/>
      <dgm:spPr>
        <a:solidFill>
          <a:srgbClr val="1F4E79"/>
        </a:solidFill>
        <a:ln>
          <a:noFill/>
        </a:ln>
      </dgm:spPr>
      <dgm:t>
        <a:bodyPr/>
        <a:lstStyle/>
        <a:p>
          <a:r>
            <a:rPr lang="ru-RU" dirty="0" smtClean="0">
              <a:ea typeface="Calibri" panose="020F0502020204030204" pitchFamily="34" charset="0"/>
              <a:cs typeface="Times New Roman" panose="02020603050405020304" pitchFamily="18" charset="0"/>
            </a:rPr>
            <a:t>Цирковое искусство</a:t>
          </a:r>
          <a:endParaRPr lang="ru-RU" dirty="0"/>
        </a:p>
      </dgm:t>
    </dgm:pt>
    <dgm:pt modelId="{6C2AD26F-BD3C-4C86-B9F4-52617A733CD5}" type="parTrans" cxnId="{E0035FCA-E6E5-4FDD-9FEA-37D10399E56A}">
      <dgm:prSet/>
      <dgm:spPr/>
      <dgm:t>
        <a:bodyPr/>
        <a:lstStyle/>
        <a:p>
          <a:endParaRPr lang="ru-RU"/>
        </a:p>
      </dgm:t>
    </dgm:pt>
    <dgm:pt modelId="{733C7C8D-7DD6-49E4-A607-38D7DC110D06}" type="sibTrans" cxnId="{E0035FCA-E6E5-4FDD-9FEA-37D10399E56A}">
      <dgm:prSet/>
      <dgm:spPr/>
      <dgm:t>
        <a:bodyPr/>
        <a:lstStyle/>
        <a:p>
          <a:endParaRPr lang="ru-RU"/>
        </a:p>
      </dgm:t>
    </dgm:pt>
    <dgm:pt modelId="{EC478A34-A367-4785-9A87-3871581AC166}" type="pres">
      <dgm:prSet presAssocID="{4BA65423-28D1-464B-A2FA-301B0CED69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0B06E-E97B-463A-B99F-84582248AAFB}" type="pres">
      <dgm:prSet presAssocID="{7276AE11-F601-47CB-98D8-67852C1E79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5FF95-21C4-47B1-BA41-EE941711A00A}" type="pres">
      <dgm:prSet presAssocID="{9946F30B-9EA2-4F6C-BA58-D9F53723D432}" presName="sibTrans" presStyleCnt="0"/>
      <dgm:spPr/>
    </dgm:pt>
    <dgm:pt modelId="{825879A8-24B3-428C-8350-19D06D66A644}" type="pres">
      <dgm:prSet presAssocID="{EBE72E0B-7674-4524-B132-FFBA7B3547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ECD2D-2D02-4564-ABD5-C155D303F316}" type="pres">
      <dgm:prSet presAssocID="{459380D4-386B-46F5-B816-0E0F9FFDB20C}" presName="sibTrans" presStyleCnt="0"/>
      <dgm:spPr/>
    </dgm:pt>
    <dgm:pt modelId="{777A1B0C-C318-458F-96F6-C6D78F303AE7}" type="pres">
      <dgm:prSet presAssocID="{5362AF97-094B-4C0F-BBCA-98BB8894D4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4D0C7-7249-476F-B7A7-352D8C45C923}" type="pres">
      <dgm:prSet presAssocID="{55FE1225-6E47-4D69-B351-8DF9248B7510}" presName="sibTrans" presStyleCnt="0"/>
      <dgm:spPr/>
    </dgm:pt>
    <dgm:pt modelId="{D099B138-2B69-403B-8981-EBED6F38A4E4}" type="pres">
      <dgm:prSet presAssocID="{2C5C237A-B636-4607-AE76-4E07A2871B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7704B-5375-445F-AE33-43CEE2F4ABDA}" srcId="{4BA65423-28D1-464B-A2FA-301B0CED69D0}" destId="{5362AF97-094B-4C0F-BBCA-98BB8894D40C}" srcOrd="2" destOrd="0" parTransId="{63207295-12C2-4925-8B83-5BC4E58A00D2}" sibTransId="{55FE1225-6E47-4D69-B351-8DF9248B7510}"/>
    <dgm:cxn modelId="{43FAB06B-365D-4747-B9F0-39C90D1419BA}" srcId="{4BA65423-28D1-464B-A2FA-301B0CED69D0}" destId="{7276AE11-F601-47CB-98D8-67852C1E7961}" srcOrd="0" destOrd="0" parTransId="{846AC1BE-67C7-4357-8482-81F3754366F4}" sibTransId="{9946F30B-9EA2-4F6C-BA58-D9F53723D432}"/>
    <dgm:cxn modelId="{CCA3D139-FB7A-4AEA-8D32-410920C5E03E}" type="presOf" srcId="{5362AF97-094B-4C0F-BBCA-98BB8894D40C}" destId="{777A1B0C-C318-458F-96F6-C6D78F303AE7}" srcOrd="0" destOrd="0" presId="urn:microsoft.com/office/officeart/2005/8/layout/default"/>
    <dgm:cxn modelId="{76D3B9C5-883A-40D6-AEFA-3A7B372801EC}" type="presOf" srcId="{2C5C237A-B636-4607-AE76-4E07A2871BE5}" destId="{D099B138-2B69-403B-8981-EBED6F38A4E4}" srcOrd="0" destOrd="0" presId="urn:microsoft.com/office/officeart/2005/8/layout/default"/>
    <dgm:cxn modelId="{85B23DC3-7E62-49B3-AA6D-E850EFCE52FD}" type="presOf" srcId="{7276AE11-F601-47CB-98D8-67852C1E7961}" destId="{ABD0B06E-E97B-463A-B99F-84582248AAFB}" srcOrd="0" destOrd="0" presId="urn:microsoft.com/office/officeart/2005/8/layout/default"/>
    <dgm:cxn modelId="{26FB983C-76CA-4B04-A35B-1B6EA8E6A79E}" srcId="{4BA65423-28D1-464B-A2FA-301B0CED69D0}" destId="{EBE72E0B-7674-4524-B132-FFBA7B3547C0}" srcOrd="1" destOrd="0" parTransId="{91987409-641C-46F6-A54D-ABCE187CA66F}" sibTransId="{459380D4-386B-46F5-B816-0E0F9FFDB20C}"/>
    <dgm:cxn modelId="{4DC47D1C-2742-4701-BBD1-667BF7920E04}" type="presOf" srcId="{EBE72E0B-7674-4524-B132-FFBA7B3547C0}" destId="{825879A8-24B3-428C-8350-19D06D66A644}" srcOrd="0" destOrd="0" presId="urn:microsoft.com/office/officeart/2005/8/layout/default"/>
    <dgm:cxn modelId="{26C162A8-E9C6-4A4C-9B0D-CA4EA1A41288}" type="presOf" srcId="{4BA65423-28D1-464B-A2FA-301B0CED69D0}" destId="{EC478A34-A367-4785-9A87-3871581AC166}" srcOrd="0" destOrd="0" presId="urn:microsoft.com/office/officeart/2005/8/layout/default"/>
    <dgm:cxn modelId="{E0035FCA-E6E5-4FDD-9FEA-37D10399E56A}" srcId="{4BA65423-28D1-464B-A2FA-301B0CED69D0}" destId="{2C5C237A-B636-4607-AE76-4E07A2871BE5}" srcOrd="3" destOrd="0" parTransId="{6C2AD26F-BD3C-4C86-B9F4-52617A733CD5}" sibTransId="{733C7C8D-7DD6-49E4-A607-38D7DC110D06}"/>
    <dgm:cxn modelId="{6BDE2B9D-3507-4519-BA9F-A1A9BCEAA341}" type="presParOf" srcId="{EC478A34-A367-4785-9A87-3871581AC166}" destId="{ABD0B06E-E97B-463A-B99F-84582248AAFB}" srcOrd="0" destOrd="0" presId="urn:microsoft.com/office/officeart/2005/8/layout/default"/>
    <dgm:cxn modelId="{AD28F84F-7A71-4F1E-853F-B270D9CE1E03}" type="presParOf" srcId="{EC478A34-A367-4785-9A87-3871581AC166}" destId="{C9D5FF95-21C4-47B1-BA41-EE941711A00A}" srcOrd="1" destOrd="0" presId="urn:microsoft.com/office/officeart/2005/8/layout/default"/>
    <dgm:cxn modelId="{20235BB6-BED6-4297-96A0-B2DDE7CF9627}" type="presParOf" srcId="{EC478A34-A367-4785-9A87-3871581AC166}" destId="{825879A8-24B3-428C-8350-19D06D66A644}" srcOrd="2" destOrd="0" presId="urn:microsoft.com/office/officeart/2005/8/layout/default"/>
    <dgm:cxn modelId="{5342A8D5-2340-4F1F-88A5-7F341E74B260}" type="presParOf" srcId="{EC478A34-A367-4785-9A87-3871581AC166}" destId="{598ECD2D-2D02-4564-ABD5-C155D303F316}" srcOrd="3" destOrd="0" presId="urn:microsoft.com/office/officeart/2005/8/layout/default"/>
    <dgm:cxn modelId="{50B929AC-BCF7-4B00-A14F-03BA96FABAF7}" type="presParOf" srcId="{EC478A34-A367-4785-9A87-3871581AC166}" destId="{777A1B0C-C318-458F-96F6-C6D78F303AE7}" srcOrd="4" destOrd="0" presId="urn:microsoft.com/office/officeart/2005/8/layout/default"/>
    <dgm:cxn modelId="{6B1CC70C-62A2-45EC-8373-D3C2F95B14B2}" type="presParOf" srcId="{EC478A34-A367-4785-9A87-3871581AC166}" destId="{B684D0C7-7249-476F-B7A7-352D8C45C923}" srcOrd="5" destOrd="0" presId="urn:microsoft.com/office/officeart/2005/8/layout/default"/>
    <dgm:cxn modelId="{FFCA8DDC-4AD3-4103-BDD1-577E7D41485A}" type="presParOf" srcId="{EC478A34-A367-4785-9A87-3871581AC166}" destId="{D099B138-2B69-403B-8981-EBED6F38A4E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8BCBF-A661-4F91-8CA5-7BBC7661EAF3}">
      <dsp:nvSpPr>
        <dsp:cNvPr id="0" name=""/>
        <dsp:cNvSpPr/>
      </dsp:nvSpPr>
      <dsp:spPr>
        <a:xfrm>
          <a:off x="0" y="696933"/>
          <a:ext cx="7134330" cy="1216800"/>
        </a:xfrm>
        <a:prstGeom prst="roundRect">
          <a:avLst/>
        </a:prstGeom>
        <a:solidFill>
          <a:srgbClr val="1F4E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1. Способствовать повышению культурно-духовного уровня подрастающего поколения и сохранению традиций художественного творчества</a:t>
          </a:r>
          <a:endParaRPr lang="ru-RU" sz="2200" kern="1200" dirty="0"/>
        </a:p>
      </dsp:txBody>
      <dsp:txXfrm>
        <a:off x="59399" y="756332"/>
        <a:ext cx="7015532" cy="1098002"/>
      </dsp:txXfrm>
    </dsp:sp>
    <dsp:sp modelId="{827C916D-D0B6-4FCC-B84B-2E0F0CA316DE}">
      <dsp:nvSpPr>
        <dsp:cNvPr id="0" name=""/>
        <dsp:cNvSpPr/>
      </dsp:nvSpPr>
      <dsp:spPr>
        <a:xfrm>
          <a:off x="0" y="2100933"/>
          <a:ext cx="7134330" cy="1216800"/>
        </a:xfrm>
        <a:prstGeom prst="roundRect">
          <a:avLst/>
        </a:prstGeom>
        <a:solidFill>
          <a:srgbClr val="1F4E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2. Выявить творческие коллективы, действующие на территории Приволжского Федерального округа</a:t>
          </a:r>
          <a:endParaRPr lang="ru-RU" sz="2200" kern="1200" dirty="0"/>
        </a:p>
      </dsp:txBody>
      <dsp:txXfrm>
        <a:off x="59399" y="2160332"/>
        <a:ext cx="7015532" cy="1098002"/>
      </dsp:txXfrm>
    </dsp:sp>
    <dsp:sp modelId="{EA2F66BC-D75E-4588-8541-70F36C18D7C5}">
      <dsp:nvSpPr>
        <dsp:cNvPr id="0" name=""/>
        <dsp:cNvSpPr/>
      </dsp:nvSpPr>
      <dsp:spPr>
        <a:xfrm>
          <a:off x="0" y="3504933"/>
          <a:ext cx="7134330" cy="1216800"/>
        </a:xfrm>
        <a:prstGeom prst="roundRect">
          <a:avLst/>
        </a:prstGeom>
        <a:solidFill>
          <a:srgbClr val="1F4E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3.  Создать условия для творческого общения и обмена опытом коллективов, повысить профессиональный уровень руководителей и участников Фестиваля</a:t>
          </a:r>
          <a:endParaRPr lang="ru-RU" sz="2200" kern="1200" dirty="0"/>
        </a:p>
      </dsp:txBody>
      <dsp:txXfrm>
        <a:off x="59399" y="3564332"/>
        <a:ext cx="701553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0B06E-E97B-463A-B99F-84582248AAFB}">
      <dsp:nvSpPr>
        <dsp:cNvPr id="0" name=""/>
        <dsp:cNvSpPr/>
      </dsp:nvSpPr>
      <dsp:spPr>
        <a:xfrm>
          <a:off x="2857" y="743586"/>
          <a:ext cx="2267209" cy="1360325"/>
        </a:xfrm>
        <a:prstGeom prst="rect">
          <a:avLst/>
        </a:prstGeom>
        <a:solidFill>
          <a:srgbClr val="1F4E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Хореография</a:t>
          </a:r>
          <a:endParaRPr lang="ru-RU" sz="2500" kern="1200" dirty="0"/>
        </a:p>
      </dsp:txBody>
      <dsp:txXfrm>
        <a:off x="2857" y="743586"/>
        <a:ext cx="2267209" cy="1360325"/>
      </dsp:txXfrm>
    </dsp:sp>
    <dsp:sp modelId="{825879A8-24B3-428C-8350-19D06D66A644}">
      <dsp:nvSpPr>
        <dsp:cNvPr id="0" name=""/>
        <dsp:cNvSpPr/>
      </dsp:nvSpPr>
      <dsp:spPr>
        <a:xfrm>
          <a:off x="2496788" y="743586"/>
          <a:ext cx="2267209" cy="1360325"/>
        </a:xfrm>
        <a:prstGeom prst="rect">
          <a:avLst/>
        </a:prstGeom>
        <a:solidFill>
          <a:srgbClr val="1F4E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Вокальное творчество</a:t>
          </a:r>
          <a:endParaRPr lang="ru-RU" sz="2500" kern="1200" dirty="0"/>
        </a:p>
      </dsp:txBody>
      <dsp:txXfrm>
        <a:off x="2496788" y="743586"/>
        <a:ext cx="2267209" cy="1360325"/>
      </dsp:txXfrm>
    </dsp:sp>
    <dsp:sp modelId="{777A1B0C-C318-458F-96F6-C6D78F303AE7}">
      <dsp:nvSpPr>
        <dsp:cNvPr id="0" name=""/>
        <dsp:cNvSpPr/>
      </dsp:nvSpPr>
      <dsp:spPr>
        <a:xfrm>
          <a:off x="4990718" y="743586"/>
          <a:ext cx="2267209" cy="1360325"/>
        </a:xfrm>
        <a:prstGeom prst="rect">
          <a:avLst/>
        </a:prstGeom>
        <a:solidFill>
          <a:srgbClr val="1F4E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Постановочное шоу</a:t>
          </a:r>
          <a:endParaRPr lang="ru-RU" sz="2500" kern="1200" dirty="0"/>
        </a:p>
      </dsp:txBody>
      <dsp:txXfrm>
        <a:off x="4990718" y="743586"/>
        <a:ext cx="2267209" cy="1360325"/>
      </dsp:txXfrm>
    </dsp:sp>
    <dsp:sp modelId="{D099B138-2B69-403B-8981-EBED6F38A4E4}">
      <dsp:nvSpPr>
        <dsp:cNvPr id="0" name=""/>
        <dsp:cNvSpPr/>
      </dsp:nvSpPr>
      <dsp:spPr>
        <a:xfrm>
          <a:off x="7484648" y="743586"/>
          <a:ext cx="2267209" cy="1360325"/>
        </a:xfrm>
        <a:prstGeom prst="rect">
          <a:avLst/>
        </a:prstGeom>
        <a:solidFill>
          <a:srgbClr val="1F4E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Цирковое искусство</a:t>
          </a:r>
          <a:endParaRPr lang="ru-RU" sz="2500" kern="1200" dirty="0"/>
        </a:p>
      </dsp:txBody>
      <dsp:txXfrm>
        <a:off x="7484648" y="743586"/>
        <a:ext cx="2267209" cy="1360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0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4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1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1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1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1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8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5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0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6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7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9358-3B5F-44CB-AF10-39CFC205BEC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0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jpeg"/><Relationship Id="rId4" Type="http://schemas.openxmlformats.org/officeDocument/2006/relationships/diagramData" Target="../diagrams/data2.xml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0" y="-50242"/>
            <a:ext cx="12192000" cy="69082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22514"/>
            <a:ext cx="12192000" cy="280821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9C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1903" y="943133"/>
            <a:ext cx="10708194" cy="2387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Открытый региональный фестиваль – конкурс детского и юношеского творчества 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«ЗИМНЯЯ СКАЗКА»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66485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Муниципальное образование город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Балаково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Саратовская область)</a:t>
            </a:r>
          </a:p>
        </p:txBody>
      </p:sp>
    </p:spTree>
    <p:extLst>
      <p:ext uri="{BB962C8B-B14F-4D97-AF65-F5344CB8AC3E}">
        <p14:creationId xmlns:p14="http://schemas.microsoft.com/office/powerpoint/2010/main" val="36693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0" y="-50242"/>
            <a:ext cx="12192000" cy="69082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510" y="1927398"/>
            <a:ext cx="3818374" cy="4071620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Балаково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- крупный административно-промышленный и культурный центр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Балаковского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муниципального района. Он расположен в 161 км от г. Саратова, 260 км от Самары. Численность населения города по состоянию на 01.01.2002 г.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(до внедрения практики) составляла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200 470 человек (91 423 – мужчины, 109 047 – женщины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4183"/>
            <a:ext cx="12192000" cy="77372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9C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254183"/>
            <a:ext cx="11002108" cy="7737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Территория реализации практики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go64.ru/upload/quickly/QIFTtHy-KT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71" y="1545714"/>
            <a:ext cx="7007142" cy="4834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73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0" y="-50242"/>
            <a:ext cx="12192000" cy="69082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475071"/>
            <a:ext cx="11435024" cy="715469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Цель: содействовать развитию творческого потенциала людей, проживающих на территории Приволжского Федерального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округа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4183"/>
            <a:ext cx="12192000" cy="77372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9C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254183"/>
            <a:ext cx="11002108" cy="7737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Цель и задачи практики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3339662"/>
              </p:ext>
            </p:extLst>
          </p:nvPr>
        </p:nvGraphicFramePr>
        <p:xfrm>
          <a:off x="351692" y="1814937"/>
          <a:ext cx="71343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7"/>
          <a:stretch/>
        </p:blipFill>
        <p:spPr>
          <a:xfrm>
            <a:off x="7837714" y="2567360"/>
            <a:ext cx="3942698" cy="3913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071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0" y="-50242"/>
            <a:ext cx="12192000" cy="69082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54183"/>
            <a:ext cx="12192000" cy="77372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9C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254183"/>
            <a:ext cx="11002108" cy="773723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Команда практики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92985" y="1332331"/>
            <a:ext cx="3978331" cy="532453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В команду практики входят специалисты различного профиля: сотрудники административного аппарата, методисты, </a:t>
            </a:r>
            <a:r>
              <a:rPr lang="ru-RU" sz="2000" dirty="0" err="1">
                <a:solidFill>
                  <a:schemeClr val="tx2"/>
                </a:solidFill>
              </a:rPr>
              <a:t>культорганизаторы</a:t>
            </a:r>
            <a:r>
              <a:rPr lang="ru-RU" sz="2000" dirty="0">
                <a:solidFill>
                  <a:schemeClr val="tx2"/>
                </a:solidFill>
              </a:rPr>
              <a:t>, руководители творческих коллективов, художники-оформители, работники сцены, звукооператоры и др.</a:t>
            </a:r>
          </a:p>
          <a:p>
            <a:r>
              <a:rPr lang="ru-RU" sz="2000" dirty="0">
                <a:solidFill>
                  <a:schemeClr val="tx2"/>
                </a:solidFill>
              </a:rPr>
              <a:t>Техническая база Дворца культуры укомплектована звуковым и осветительным оборудованием, вместительным залом на </a:t>
            </a:r>
            <a:r>
              <a:rPr lang="ru-RU" sz="2000" dirty="0" smtClean="0">
                <a:solidFill>
                  <a:schemeClr val="tx2"/>
                </a:solidFill>
              </a:rPr>
              <a:t>684 места, </a:t>
            </a:r>
            <a:r>
              <a:rPr lang="ru-RU" sz="2000" dirty="0">
                <a:solidFill>
                  <a:schemeClr val="tx2"/>
                </a:solidFill>
              </a:rPr>
              <a:t>просторной сценой и помещениями для проведения мероприятий </a:t>
            </a:r>
            <a:r>
              <a:rPr lang="ru-RU" sz="2000" dirty="0" smtClean="0">
                <a:solidFill>
                  <a:schemeClr val="tx2"/>
                </a:solidFill>
              </a:rPr>
              <a:t>различного масштаба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2465" y="1332331"/>
            <a:ext cx="4813162" cy="70788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МАУК «Дворец культуры» является одной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из </a:t>
            </a:r>
            <a:r>
              <a:rPr lang="ru-RU" sz="2000" dirty="0">
                <a:solidFill>
                  <a:schemeClr val="tx2"/>
                </a:solidFill>
              </a:rPr>
              <a:t>главных сценических площадок </a:t>
            </a:r>
            <a:r>
              <a:rPr lang="ru-RU" sz="2000" dirty="0" smtClean="0">
                <a:solidFill>
                  <a:schemeClr val="tx2"/>
                </a:solidFill>
              </a:rPr>
              <a:t>города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5" y="2121161"/>
            <a:ext cx="6820609" cy="45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0" y="-50242"/>
            <a:ext cx="12192000" cy="69082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54183"/>
            <a:ext cx="12192000" cy="77372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9C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254183"/>
            <a:ext cx="11002108" cy="7737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Участники фестиваля-конкурса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800" y="1394617"/>
            <a:ext cx="3978331" cy="224676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Ежегодно на фестивале </a:t>
            </a:r>
            <a:r>
              <a:rPr lang="ru-RU" sz="2000" dirty="0" smtClean="0">
                <a:solidFill>
                  <a:schemeClr val="tx2"/>
                </a:solidFill>
              </a:rPr>
              <a:t>демонстрируют свои </a:t>
            </a:r>
            <a:r>
              <a:rPr lang="ru-RU" sz="2000" dirty="0">
                <a:solidFill>
                  <a:schemeClr val="tx2"/>
                </a:solidFill>
              </a:rPr>
              <a:t>творческие способности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u="sng" dirty="0" smtClean="0">
                <a:solidFill>
                  <a:schemeClr val="tx2"/>
                </a:solidFill>
              </a:rPr>
              <a:t>более 1000 детей и подростков</a:t>
            </a:r>
            <a:r>
              <a:rPr lang="ru-RU" sz="2000" dirty="0" smtClean="0">
                <a:solidFill>
                  <a:schemeClr val="tx2"/>
                </a:solidFill>
              </a:rPr>
              <a:t>. </a:t>
            </a:r>
            <a:r>
              <a:rPr lang="ru-RU" sz="2000" dirty="0">
                <a:solidFill>
                  <a:schemeClr val="tx2"/>
                </a:solidFill>
              </a:rPr>
              <a:t>За весь </a:t>
            </a:r>
            <a:r>
              <a:rPr lang="ru-RU" sz="2000" dirty="0" smtClean="0">
                <a:solidFill>
                  <a:schemeClr val="tx2"/>
                </a:solidFill>
              </a:rPr>
              <a:t>период </a:t>
            </a:r>
            <a:r>
              <a:rPr lang="ru-RU" sz="2000" u="sng" dirty="0">
                <a:solidFill>
                  <a:schemeClr val="tx2"/>
                </a:solidFill>
              </a:rPr>
              <a:t>около 16000 человек</a:t>
            </a:r>
            <a:r>
              <a:rPr lang="ru-RU" sz="2000" dirty="0">
                <a:solidFill>
                  <a:schemeClr val="tx2"/>
                </a:solidFill>
              </a:rPr>
              <a:t> побывали на сцене МАУК «Дворец культуры» в рамках «Зимней сказки</a:t>
            </a:r>
            <a:r>
              <a:rPr lang="ru-RU" sz="2000" dirty="0" smtClean="0">
                <a:solidFill>
                  <a:schemeClr val="tx2"/>
                </a:solidFill>
              </a:rPr>
              <a:t>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0311" y="5526275"/>
            <a:ext cx="6615195" cy="101566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Среди них </a:t>
            </a:r>
            <a:r>
              <a:rPr lang="ru-RU" sz="2000" dirty="0" err="1">
                <a:solidFill>
                  <a:schemeClr val="tx2"/>
                </a:solidFill>
              </a:rPr>
              <a:t>балаковцы</a:t>
            </a:r>
            <a:r>
              <a:rPr lang="ru-RU" sz="2000" dirty="0">
                <a:solidFill>
                  <a:schemeClr val="tx2"/>
                </a:solidFill>
              </a:rPr>
              <a:t>, жители сел и городов Саратовской области (Вольск, Хвалынск, Балашов и др.), а также других регионов Приволжского федерального </a:t>
            </a:r>
            <a:r>
              <a:rPr lang="ru-RU" sz="2000" dirty="0" smtClean="0">
                <a:solidFill>
                  <a:schemeClr val="tx2"/>
                </a:solidFill>
              </a:rPr>
              <a:t>округа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" b="11124"/>
          <a:stretch/>
        </p:blipFill>
        <p:spPr>
          <a:xfrm>
            <a:off x="588800" y="3865074"/>
            <a:ext cx="3978331" cy="26768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1" b="6736"/>
          <a:stretch/>
        </p:blipFill>
        <p:spPr>
          <a:xfrm>
            <a:off x="4920310" y="1394617"/>
            <a:ext cx="6615195" cy="39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0" y="-50242"/>
            <a:ext cx="12192000" cy="69082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454975"/>
            <a:ext cx="11435024" cy="454213"/>
          </a:xfrm>
          <a:solidFill>
            <a:srgbClr val="FFFFFF">
              <a:alpha val="74902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Конкурсанты демонстрируют творческие номера в различных номинациях: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54183"/>
            <a:ext cx="12192000" cy="77372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9C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254183"/>
            <a:ext cx="11002108" cy="7737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Номинации фестиваля-конкурса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89007808"/>
              </p:ext>
            </p:extLst>
          </p:nvPr>
        </p:nvGraphicFramePr>
        <p:xfrm>
          <a:off x="975388" y="1454975"/>
          <a:ext cx="9754716" cy="284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b="28935"/>
          <a:stretch/>
        </p:blipFill>
        <p:spPr>
          <a:xfrm>
            <a:off x="351692" y="3799512"/>
            <a:ext cx="6621864" cy="28367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 b="7832"/>
          <a:stretch/>
        </p:blipFill>
        <p:spPr>
          <a:xfrm>
            <a:off x="7245276" y="3799512"/>
            <a:ext cx="4541440" cy="28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0" y="-50242"/>
            <a:ext cx="12192000" cy="69082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54183"/>
            <a:ext cx="12192000" cy="77372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9C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254183"/>
            <a:ext cx="11002108" cy="7737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Гала-концерт и подведение итогов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8703" y="1303173"/>
            <a:ext cx="4303830" cy="193899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Лучшие сценические номера входят в программу финального гала-концерта. Каждый </a:t>
            </a:r>
            <a:r>
              <a:rPr lang="ru-RU" sz="2000" dirty="0" smtClean="0">
                <a:solidFill>
                  <a:schemeClr val="tx2"/>
                </a:solidFill>
              </a:rPr>
              <a:t>творческий </a:t>
            </a:r>
            <a:r>
              <a:rPr lang="ru-RU" sz="2000" dirty="0">
                <a:solidFill>
                  <a:schemeClr val="tx2"/>
                </a:solidFill>
              </a:rPr>
              <a:t>коллектив награждается дипломами, </a:t>
            </a:r>
            <a:r>
              <a:rPr lang="ru-RU" sz="2000" dirty="0" smtClean="0">
                <a:solidFill>
                  <a:schemeClr val="tx2"/>
                </a:solidFill>
              </a:rPr>
              <a:t>кубками</a:t>
            </a:r>
            <a:r>
              <a:rPr lang="ru-RU" sz="2000" dirty="0">
                <a:solidFill>
                  <a:schemeClr val="tx2"/>
                </a:solidFill>
              </a:rPr>
              <a:t>, подарками от организаторов и </a:t>
            </a:r>
            <a:r>
              <a:rPr lang="ru-RU" sz="2000" dirty="0" smtClean="0">
                <a:solidFill>
                  <a:schemeClr val="tx2"/>
                </a:solidFill>
              </a:rPr>
              <a:t>спонсоров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5"/>
          <a:stretch/>
        </p:blipFill>
        <p:spPr>
          <a:xfrm>
            <a:off x="5074935" y="1442621"/>
            <a:ext cx="6525932" cy="29625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2" y="3354860"/>
            <a:ext cx="4303831" cy="32278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5129"/>
          <a:stretch/>
        </p:blipFill>
        <p:spPr>
          <a:xfrm>
            <a:off x="5074935" y="4550234"/>
            <a:ext cx="3091992" cy="20324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4" b="-1"/>
          <a:stretch/>
        </p:blipFill>
        <p:spPr>
          <a:xfrm>
            <a:off x="8369329" y="4544590"/>
            <a:ext cx="3231538" cy="20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5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0" y="-50242"/>
            <a:ext cx="12192000" cy="69082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54183"/>
            <a:ext cx="12192000" cy="77372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9C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254183"/>
            <a:ext cx="11002108" cy="7737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Реализация практики в период пандемии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089" y="1283013"/>
            <a:ext cx="4566005" cy="255454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В 2021 году неблагоприятные эпидемиологические условия изменили формат фестиваля. В связи с ограничением массового пребывания организованных групп лиц в возрасте до 16 лет </a:t>
            </a:r>
            <a:r>
              <a:rPr lang="ru-RU" sz="2000" dirty="0" smtClean="0">
                <a:solidFill>
                  <a:schemeClr val="tx2"/>
                </a:solidFill>
              </a:rPr>
              <a:t>организаторы </a:t>
            </a:r>
            <a:r>
              <a:rPr lang="ru-RU" sz="2000" dirty="0">
                <a:solidFill>
                  <a:schemeClr val="tx2"/>
                </a:solidFill>
              </a:rPr>
              <a:t>приняли решение о проведения конкурсной части в </a:t>
            </a:r>
            <a:r>
              <a:rPr lang="ru-RU" sz="2000" dirty="0" smtClean="0">
                <a:solidFill>
                  <a:schemeClr val="tx2"/>
                </a:solidFill>
              </a:rPr>
              <a:t>онлайн-формате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7238" y="4971676"/>
            <a:ext cx="6136848" cy="163121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Несмотря на это, творческие коллективы приняли активное участие в конкурсной программе, а в состав жюри вошли именитые работники культуры из Балаково, Самары, Саратова, Балашова и других </a:t>
            </a:r>
            <a:r>
              <a:rPr lang="ru-RU" sz="2000" dirty="0" smtClean="0">
                <a:solidFill>
                  <a:schemeClr val="tx2"/>
                </a:solidFill>
              </a:rPr>
              <a:t>городов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>
          <a:xfrm>
            <a:off x="5617238" y="1390210"/>
            <a:ext cx="6136848" cy="34751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4"/>
          <a:stretch/>
        </p:blipFill>
        <p:spPr>
          <a:xfrm>
            <a:off x="649090" y="3944753"/>
            <a:ext cx="4567507" cy="26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6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0" y="-50242"/>
            <a:ext cx="12192000" cy="69082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54183"/>
            <a:ext cx="12192000" cy="77372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9C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254183"/>
            <a:ext cx="11002108" cy="7737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Перспективы развития практики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089" y="1283013"/>
            <a:ext cx="4586940" cy="132343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В 2022 году при улучшении </a:t>
            </a:r>
            <a:r>
              <a:rPr lang="ru-RU" sz="2000" dirty="0" err="1">
                <a:solidFill>
                  <a:schemeClr val="tx2"/>
                </a:solidFill>
              </a:rPr>
              <a:t>эпидобстановки</a:t>
            </a:r>
            <a:r>
              <a:rPr lang="ru-RU" sz="2000" dirty="0">
                <a:solidFill>
                  <a:schemeClr val="tx2"/>
                </a:solidFill>
              </a:rPr>
              <a:t> оргкомитет планирует вернуться к традиционному формату фестиваля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s.gobalakovo.ru/section/afisha_event/upload/pers/141/img/afisha/000/000/001/cisafisha148914112342_5a9f613d694d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6"/>
          <a:stretch/>
        </p:blipFill>
        <p:spPr bwMode="auto">
          <a:xfrm>
            <a:off x="649088" y="2809356"/>
            <a:ext cx="4582241" cy="39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.gobalakovo.ru/section/afisha_event/upload/pers/141/img/afisha/000/000/002/cisafisha145277269213_5a9f6332eb0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98" y="1769152"/>
            <a:ext cx="6277969" cy="434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04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395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Открытый региональный фестиваль – конкурс детского и юношеского творчества  «ЗИМНЯЯ СКАЗКА»</vt:lpstr>
      <vt:lpstr>Территория реализации практики</vt:lpstr>
      <vt:lpstr>Цель и задачи практики</vt:lpstr>
      <vt:lpstr>Команда практики</vt:lpstr>
      <vt:lpstr>Участники фестиваля-конкурса</vt:lpstr>
      <vt:lpstr>Номинации фестиваля-конкурса</vt:lpstr>
      <vt:lpstr>Гала-концерт и подведение итогов</vt:lpstr>
      <vt:lpstr>Реализация практики в период пандемии</vt:lpstr>
      <vt:lpstr>Перспективы развития практики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театральный фестиваль-конкурс  «На сцене и в жизни» </dc:title>
  <dc:creator>dk_kd</dc:creator>
  <cp:lastModifiedBy>User</cp:lastModifiedBy>
  <cp:revision>15</cp:revision>
  <dcterms:created xsi:type="dcterms:W3CDTF">2021-07-01T11:29:29Z</dcterms:created>
  <dcterms:modified xsi:type="dcterms:W3CDTF">2021-07-06T07:44:12Z</dcterms:modified>
</cp:coreProperties>
</file>